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3" r:id="rId4"/>
    <p:sldId id="277" r:id="rId5"/>
    <p:sldId id="282" r:id="rId6"/>
    <p:sldId id="281" r:id="rId7"/>
    <p:sldId id="278" r:id="rId8"/>
    <p:sldId id="280" r:id="rId9"/>
    <p:sldId id="279" r:id="rId10"/>
    <p:sldId id="275" r:id="rId11"/>
    <p:sldId id="276" r:id="rId12"/>
    <p:sldId id="274" r:id="rId13"/>
    <p:sldId id="273" r:id="rId14"/>
    <p:sldId id="271" r:id="rId15"/>
    <p:sldId id="272" r:id="rId16"/>
    <p:sldId id="269" r:id="rId17"/>
    <p:sldId id="270" r:id="rId18"/>
    <p:sldId id="265" r:id="rId19"/>
    <p:sldId id="268" r:id="rId20"/>
    <p:sldId id="266" r:id="rId21"/>
    <p:sldId id="267" r:id="rId22"/>
    <p:sldId id="263" r:id="rId23"/>
    <p:sldId id="264" r:id="rId24"/>
    <p:sldId id="260" r:id="rId25"/>
    <p:sldId id="261" r:id="rId26"/>
    <p:sldId id="262" r:id="rId27"/>
    <p:sldId id="258" r:id="rId28"/>
    <p:sldId id="259" r:id="rId2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48" y="362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180F62-3A57-4AAD-AFA4-A4252ED638B4}" type="datetimeFigureOut">
              <a:rPr lang="tr-TR" smtClean="0"/>
              <a:pPr/>
              <a:t>19.02.2013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BFA04A-1A70-41AF-8B3F-D15DA5EE74D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p:txBody>
          <a:bodyPr>
            <a:normAutofit/>
          </a:bodyPr>
          <a:lstStyle/>
          <a:p>
            <a:pPr lvl="0"/>
            <a:r>
              <a:rPr lang="tr-TR" sz="4400" b="1" kern="1200" smtClean="0">
                <a:solidFill>
                  <a:schemeClr val="tx1"/>
                </a:solidFill>
                <a:latin typeface="+mj-lt"/>
                <a:ea typeface="+mj-ea"/>
                <a:cs typeface="+mj-cs"/>
              </a:rPr>
              <a:t>Ticari Defterler </a:t>
            </a:r>
            <a:endParaRPr lang="tr-TR" sz="4400" b="1" kern="1200" dirty="0" smtClean="0">
              <a:solidFill>
                <a:schemeClr val="tx1"/>
              </a:solidFill>
              <a:latin typeface="+mj-lt"/>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Defter Tutma Yükümlülüğüne Tabi Olanlar </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Tacir olan kişiler ticari defter tutmakla yükümlüdür (TTK md. 18, f. 1; md. 64, f. 1). Tacirin birden fazla işletmesi varsa her bir işletme için ayrı defter tutulur. Yeni getirilen düzenleme ile hâkim teşebbüsler tacir sayıldıklarında (TTK md. 195, f. 5), bunların da defter tutmaları zorunludur.</a:t>
            </a:r>
          </a:p>
          <a:p>
            <a:r>
              <a:rPr lang="tr-TR" sz="3200" kern="1200" dirty="0" smtClean="0">
                <a:solidFill>
                  <a:schemeClr val="tx1"/>
                </a:solidFill>
                <a:latin typeface="+mn-lt"/>
                <a:ea typeface="+mn-ea"/>
                <a:cs typeface="+mn-cs"/>
              </a:rPr>
              <a:t>Bir ticari işletme açmış gibi işlemelerde bulunan ve </a:t>
            </a:r>
            <a:r>
              <a:rPr lang="tr-TR" sz="3200" kern="1200" dirty="0" err="1" smtClean="0">
                <a:solidFill>
                  <a:schemeClr val="tx1"/>
                </a:solidFill>
                <a:latin typeface="+mn-lt"/>
                <a:ea typeface="+mn-ea"/>
                <a:cs typeface="+mn-cs"/>
              </a:rPr>
              <a:t>iyiniyetli</a:t>
            </a:r>
            <a:r>
              <a:rPr lang="tr-TR" sz="3200" kern="1200" dirty="0" smtClean="0">
                <a:solidFill>
                  <a:schemeClr val="tx1"/>
                </a:solidFill>
                <a:latin typeface="+mn-lt"/>
                <a:ea typeface="+mn-ea"/>
                <a:cs typeface="+mn-cs"/>
              </a:rPr>
              <a:t> üçüncü kişilere karşı tacir gibi sorumlu olan da defter tutmakla yükümlüdür. Çünkü tacir gibi sorumlu olan kişi (TTK md. 12, f. 3), sadece tacir olmanın külfetlerine maruz kalır, nimetlerinden ise yararlanamaz. Defter tutma da tacirlere yüklenen bir yükümlülüktür. O halde tacir gibi sorumlu olan da bu yükümlülüğe uymak zorundadır.</a:t>
            </a:r>
          </a:p>
          <a:p>
            <a:r>
              <a:rPr lang="tr-TR" sz="3200" kern="1200" dirty="0" smtClean="0">
                <a:solidFill>
                  <a:schemeClr val="tx1"/>
                </a:solidFill>
                <a:latin typeface="+mn-lt"/>
                <a:ea typeface="+mn-ea"/>
                <a:cs typeface="+mn-cs"/>
              </a:rPr>
              <a:t>Bir ticari işletme kurup açtığını sirküler, gazete, radyo ve diğer ilan vasıtalarıyla halka bildirmiş veya işletmesini ticaret siciline kaydettirerek durumu ilan etmiş olan kişi, fiilen işletmeye başlamamış olsa dahi tacir sayılır (TTK md. 12, f. 2). Tacir sayılan kişi tacir olmanın nimetlerinden yararlanır ve külfetlerine maruz kalır. Dolayısıyla bu kişiler de defter tutmak zorundadır.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Defter Tutma Yükümlülüğüne Tabi Olanlar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Bir ticari işletmenin adi şirket tarafından işletiliyor olması halinde ortaklar tacir niteliğine sahip olacaklarından her birinin ayrı ayrı ticari defter tutması gerekir (TTK md. 12, f. 1). Tacirlere ilişkin kurallar donatma iştirakine de uygulanacağından (TTK md. 17) donatma iştiraki de ticari defter tutar.</a:t>
            </a:r>
          </a:p>
          <a:p>
            <a:r>
              <a:rPr lang="tr-TR" sz="3200" kern="1200" dirty="0" smtClean="0">
                <a:solidFill>
                  <a:schemeClr val="tx1"/>
                </a:solidFill>
                <a:latin typeface="+mn-lt"/>
                <a:ea typeface="+mn-ea"/>
                <a:cs typeface="+mn-cs"/>
              </a:rPr>
              <a:t>Ticari defter tutma yükümlülüğü, ticaret siciline kayıt zorunluluğu doğduğu andan itibaren ortaya çıkacaktır (TTK md. 87).</a:t>
            </a:r>
          </a:p>
          <a:p>
            <a:r>
              <a:rPr lang="tr-TR" sz="3200" kern="1200" dirty="0" smtClean="0">
                <a:solidFill>
                  <a:schemeClr val="tx1"/>
                </a:solidFill>
                <a:latin typeface="+mn-lt"/>
                <a:ea typeface="+mn-ea"/>
                <a:cs typeface="+mn-cs"/>
              </a:rPr>
              <a:t>Esnaflar ticari defter tutmakla mükellef değildirler. Zira ne esnaflara da uygulanacak TTK hükümlerinden bahseden TTK md. 15’de ne de ticari defterlerle ilgili TTK md. 66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hükümlerinde esnafın ticari defter tutma yükümlülüğünden bahsedilmiştir.</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Defterlerin Türleri </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Eski düzenlemede tacirler tarafından tutulacak defterlerin, tacirin gerçek veya tüzel kişi olmasına göre belirlendiği ve gerçek kişi tacirler bakımından basitleştirilmiş, işletme defterinin tutulmasının dahi mümkün olduğu görülmektedir. Yeni düzenlemede gerçek ve tüzel kişi ayrımı yer almamaktadır. Sadece tüzel kişi tacirler tarafından tutulması gereken, Pay defteri, yönetim kurulu karar defteri ve genel kurul toplantı ve müzakere defteri gibi işletmenin muhasebesiyle ilgili olmayan defterlerin de ticari defter olduğu belirtilerek, bunların da noter onayına tabi kılındığı görülmektedir.</a:t>
            </a:r>
          </a:p>
          <a:p>
            <a:r>
              <a:rPr lang="tr-TR" sz="3200" kern="1200" smtClean="0">
                <a:solidFill>
                  <a:schemeClr val="tx1"/>
                </a:solidFill>
                <a:latin typeface="+mn-lt"/>
                <a:ea typeface="+mn-ea"/>
                <a:cs typeface="+mn-cs"/>
              </a:rPr>
              <a:t>Kanuni düzenlemeden, üç defterin zorunlu olduğu, bunun dışındaki defterlerin tutulmalarının zorunlu olmadığı sonucu çıkartılmaktadır. Ancak Vergi Usul Kanunu başkaca bazı defterlerin tutulmasını zorunlu kılmaktadır.</a:t>
            </a:r>
          </a:p>
          <a:p>
            <a:r>
              <a:rPr lang="tr-TR" sz="3200" kern="1200" smtClean="0">
                <a:solidFill>
                  <a:schemeClr val="tx1"/>
                </a:solidFill>
                <a:latin typeface="+mn-lt"/>
                <a:ea typeface="+mn-ea"/>
                <a:cs typeface="+mn-cs"/>
              </a:rPr>
              <a:t>Eski düzenlemede küçük ölçekli işletmeler bakımından tutulmasına izin verilen işletme defteri konusunda kanunda düzenleme bulunmamasına rağmen yukarıda anılan Tebliğ Geçici md. 1 hükmüne dayanılarak, bazı tacirlerin işletme defteri tutmalarına dahi izin verilmiştir. Buna göre gerçek kişi tacirlerden Vergi Usul Kanununa göre ikinci sınıf tüccar sayılanlar, işletme hesabı esasına göre defter tutmaya devam edebileceklerdir. Tebliğin bu hükmü, Türk Ticaret Kanunu’na uygun değildir.</a:t>
            </a:r>
            <a:endParaRPr lang="tr-T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İsmen Sayılan Zorunlu Defterler</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smtClean="0">
                <a:solidFill>
                  <a:schemeClr val="tx1"/>
                </a:solidFill>
                <a:latin typeface="+mn-lt"/>
                <a:ea typeface="+mn-ea"/>
                <a:cs typeface="+mn-cs"/>
              </a:rPr>
              <a:t>Gerçek kişi olsun, tüzel kişi olsun tacirler tarafından kanunen tutulması zorunlu kılınan üç tanedir. Bu defterler yevmiye defteri, defteri kebir ve envanter defteri olarak sayılmış bulunmaktadır. Bu defterlerin aynı zamanda tutarlar. Tebliğ ile öngörülen işletme defteri Kanun’da bulunmamaktadır.</a:t>
            </a:r>
          </a:p>
          <a:p>
            <a:r>
              <a:rPr lang="tr-TR" sz="3200" kern="1200" smtClean="0">
                <a:solidFill>
                  <a:schemeClr val="tx1"/>
                </a:solidFill>
                <a:latin typeface="+mn-lt"/>
                <a:ea typeface="+mn-ea"/>
                <a:cs typeface="+mn-cs"/>
              </a:rPr>
              <a:t>Eski düzenlemede tüm defterlerin tutulmasına ilişkin esaslar ayrı ayrı belirlenmiş durumdaydı (TTK</a:t>
            </a:r>
            <a:r>
              <a:rPr lang="tr-TR" sz="3200" kern="1200" baseline="30000" smtClean="0">
                <a:solidFill>
                  <a:schemeClr val="tx1"/>
                </a:solidFill>
                <a:latin typeface="+mn-lt"/>
                <a:ea typeface="+mn-ea"/>
                <a:cs typeface="+mn-cs"/>
              </a:rPr>
              <a:t>(1957)</a:t>
            </a:r>
            <a:r>
              <a:rPr lang="tr-TR" sz="3200" kern="1200" smtClean="0">
                <a:solidFill>
                  <a:schemeClr val="tx1"/>
                </a:solidFill>
                <a:latin typeface="+mn-lt"/>
                <a:ea typeface="+mn-ea"/>
                <a:cs typeface="+mn-cs"/>
              </a:rPr>
              <a:t> md. 71-73). Yeni düzenlemede bunların içeriklerine ve tutulma şekillerine ilişkin bir hüküm bulunmamaktadır. </a:t>
            </a:r>
            <a:endParaRPr lang="tr-T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İsmen Sayılmayan Zorunlu Defterler</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Tacirlerin tutmak zorunda olduğu ve ismen sayılan üç defter dışında hangi defterlerin tutulması gerektiği Kanunda açıklanmamaktadır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İsteğe Bağlı Ticari Defterler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Eski düzenlemede tacirlerin zorunlu defterler dışında isteğe bağlı defterler de tutabilecekleri belirtiliyordu. Bunlar tacirlerin işlerin daha düzenli olarak yürütülmesi bakımından tacirlerin kendiliklerinden gerekli ve yararlı gördükleri defterlerdir. Örneğin, veresiye defteri, taksitli satış defteri, alacak defteri, müşteri takip defteri, cari hesap defteri gibi. İsteğe bağlı defterler (ihtiyari defterler, zorunlu olmayan defterler), ticaret sicili memuruna beyanname verilmek suretiyle kullanılırsa, zorunlu defterlerle birlikte sahibi lehine delil olarak onlardan yararlanılabiliyordu (TTK</a:t>
            </a:r>
            <a:r>
              <a:rPr lang="tr-TR" sz="3200" kern="1200" baseline="30000" smtClean="0">
                <a:solidFill>
                  <a:schemeClr val="tx1"/>
                </a:solidFill>
                <a:latin typeface="+mn-lt"/>
                <a:ea typeface="+mn-ea"/>
                <a:cs typeface="+mn-cs"/>
              </a:rPr>
              <a:t>(1957)</a:t>
            </a:r>
            <a:r>
              <a:rPr lang="tr-TR" sz="3200" kern="1200" smtClean="0">
                <a:solidFill>
                  <a:schemeClr val="tx1"/>
                </a:solidFill>
                <a:latin typeface="+mn-lt"/>
                <a:ea typeface="+mn-ea"/>
                <a:cs typeface="+mn-cs"/>
              </a:rPr>
              <a:t> md. 69, f. 2; 82, f. 2).</a:t>
            </a:r>
          </a:p>
          <a:p>
            <a:r>
              <a:rPr lang="tr-TR" sz="3200" kern="1200" smtClean="0">
                <a:solidFill>
                  <a:schemeClr val="tx1"/>
                </a:solidFill>
                <a:latin typeface="+mn-lt"/>
                <a:ea typeface="+mn-ea"/>
                <a:cs typeface="+mn-cs"/>
              </a:rPr>
              <a:t>Yeni düzenlemede isteğe bağlı defterlere izin verilmemektedir. Defterlerin delil kuvvetine ilişkin HMK md. 222 hükmünde de bu konuda bir düzenleme bulunmamaktadır. Kamu Gözetimi, Muhasebe ve Denetim Standartları Kurumu tarafından çıkartılan tebliğlerde bir yasaklama ortaya çıkmadığı takdirde, tacirlerin isteğe bağlı defter tutmalarını engelleyen bir hüküm bulunmamaktadır.</a:t>
            </a:r>
            <a:endParaRPr lang="tr-T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Defter ve Belgelerin Saklanması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ticari defter tutma zorunluluğu yanında tutulan bu defterleri saklama yükümlülüğü de getirilmiştir (TTK md. 64, f. 2). Kanunda, hangi ticari defter ve belgelerin saklanacağı açıkça düzenlenmiştir (TTK md. 82). Saklama süresi on yıldır ve bu süre ticari defterlere son kaydın yapıldığı veya muhasebe belgelerinin oluştuğu takvim yılının bitişiyle başlar (Tebliğ md. 12, f. 3).</a:t>
            </a:r>
          </a:p>
          <a:p>
            <a:r>
              <a:rPr lang="tr-TR" sz="3200" kern="1200" dirty="0" smtClean="0">
                <a:solidFill>
                  <a:schemeClr val="tx1"/>
                </a:solidFill>
                <a:latin typeface="+mn-lt"/>
                <a:ea typeface="+mn-ea"/>
                <a:cs typeface="+mn-cs"/>
              </a:rPr>
              <a:t>Defter ve belgeleri saklamakla yükümlü olanlar, esas itibarıyla işletme sahibi gerçek kişi tacirler, tüzel kişilerde yönetim organı veya yönetim işlerinde yetkili olan kimseler; tüzel kişiliği olmayan ticari işletme ve teşekküllerde onları yönetmeye yetkili olan kimselerdir.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Defter ve Belgelerin Saklanması</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dirty="0" smtClean="0">
                <a:solidFill>
                  <a:schemeClr val="tx1"/>
                </a:solidFill>
                <a:latin typeface="+mn-lt"/>
                <a:ea typeface="+mn-ea"/>
                <a:cs typeface="+mn-cs"/>
              </a:rPr>
              <a:t>Gerçek kişi olan tacirin ölümü hâlinde mirasçıları ve ticareti terk etmesi hâlinde kendisi defter ve kâğıtları saklamakla yükümlüdür. Mirasın resmî tasfiyesi hâlinde kâğıtlar on yıl süreyle sulh mahkemesi tarafından saklanır (TTK md. 82, f. 8). Aynı esas tüzel kişilerin tasfiyesi hali bakımından da kabul edilmektedir (TTK md. 82, f. 8; md. 290; md. 544). Defter ve belgeleri saklama zorunluluğuna aykırı davranılmasının müeyyidesi yoktur. Tacirin defteri saklamamasının ispat hukuku bakımından aleyhinde sonuçları olacaktır.</a:t>
            </a:r>
          </a:p>
          <a:p>
            <a:r>
              <a:rPr lang="tr-TR" sz="3200" kern="1200" dirty="0" smtClean="0">
                <a:solidFill>
                  <a:schemeClr val="tx1"/>
                </a:solidFill>
                <a:latin typeface="+mn-lt"/>
                <a:ea typeface="+mn-ea"/>
                <a:cs typeface="+mn-cs"/>
              </a:rPr>
              <a:t>Yangın, deprem, sel baskını gibi doğal afetler nedeniyle ticari defter ve belgeleri zarar gören veya zayi olan (kaybolan) tacir, bunu öğrendiği tarihten itibaren </a:t>
            </a:r>
            <a:r>
              <a:rPr lang="tr-TR" sz="3200" kern="1200" dirty="0" err="1" smtClean="0">
                <a:solidFill>
                  <a:schemeClr val="tx1"/>
                </a:solidFill>
                <a:latin typeface="+mn-lt"/>
                <a:ea typeface="+mn-ea"/>
                <a:cs typeface="+mn-cs"/>
              </a:rPr>
              <a:t>onbeş</a:t>
            </a:r>
            <a:r>
              <a:rPr lang="tr-TR" sz="3200" kern="1200" dirty="0" smtClean="0">
                <a:solidFill>
                  <a:schemeClr val="tx1"/>
                </a:solidFill>
                <a:latin typeface="+mn-lt"/>
                <a:ea typeface="+mn-ea"/>
                <a:cs typeface="+mn-cs"/>
              </a:rPr>
              <a:t> gün içinde ticari işletmesinin bulunduğu yerdeki ticari işlere bakan mahkemeye başvurarak “Kayıp Belgesi” almalıdır (TTK md. 82, f. 7). Mahkeme tarafından verilen kayıp belgesinin hangi defter ve belgeleri kapsadığı kararda açıkça belirtilmelidir. Kayıp belgesi almaya ilişkin dava nizasız (çekişmesiz) yargı yolu ile incelenir ve bu davada hasım (davalı) göstermek gerekmez. Tacir mahkemeden kayıp belgesi almazsa defterini ibrazdan kaçınmış sayılır. Bu durum cezalandırılması gerektirmektedir (TTK md. 562, f. 1, f bendi)</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Defterlerin Teslim ve İbrazı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Ticari defterler bir tacirin ticari hayatı ile ilgili özel ve gizli kalması gereken bilgileri içerdiği için bunların herkes tarafından istenildiği zaman incelenmesi mümkün değildir. Ancak bu defter ve belgelerin tamamen ve hiç istisnasız gizli kalması da arzu edilebilecek bir durum değildir. Kanunda, bazı özel durumlarda defterlerin ve saklanması zorunlu olan belgelerin, ilgililer ve mahkeme tarafından kısmen veya tamamen incelenmesine imkan tanınmıştır. Bu haller defterlerin teslim ve ibrazı diye ifade edilir.</a:t>
            </a:r>
          </a:p>
          <a:p>
            <a:r>
              <a:rPr lang="tr-TR" sz="3200" kern="1200" dirty="0" smtClean="0">
                <a:solidFill>
                  <a:schemeClr val="tx1"/>
                </a:solidFill>
                <a:latin typeface="+mn-lt"/>
                <a:ea typeface="+mn-ea"/>
                <a:cs typeface="+mn-cs"/>
              </a:rPr>
              <a:t>Ticari defterlerle, saklanması zorunlu olan diğer kağıtların teslimi malvarlığı hukukuna ilişkin olan, özellikle de mirasa, mal ortaklığına ve şirket tasfiyesine ilişkin uyuşmazlıklarda işlerinde istenebilir. Teslim halinde defter, hesap ve kağıtların her tarafı gerek mahkeme ve gerekse ilgililer tarafından incelenebilir (TTK md. 85).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Defterlerin Teslim ve İbrazı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İnceleme hakkı mahkeme ve ilgililere tanınmış olduğundan, bu yetki miras yoluyla ticari bir işletmenin intikalinde mirasçılara,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komandit, limited ve adi şirketlerde ortaklara, iflasta da iflas idaresine aittir. Ticari işletmede alacak ve borçları bulunan üçüncü şahıslar TTK md. 85’a dayanarak defterlerin teslimini isteyemezler; bunlar ihtilaf halinde TTK md. 83-84 uyarınca defter ve belgelerin ibrazını isteyebilirler. </a:t>
            </a:r>
          </a:p>
          <a:p>
            <a:r>
              <a:rPr lang="tr-TR" sz="3200" kern="1200" dirty="0" smtClean="0">
                <a:solidFill>
                  <a:schemeClr val="tx1"/>
                </a:solidFill>
                <a:latin typeface="+mn-lt"/>
                <a:ea typeface="+mn-ea"/>
                <a:cs typeface="+mn-cs"/>
              </a:rPr>
              <a:t>TTK md. 85’a göre mirasçıların, ortak ve iflas idaresinin defter ve belgelerin teslimini isteyebilmeleri bir ihtilafın (çekişmenin) ortaya çıkması koşuluna bağlı değildir. Herhangi bir ihtilaf çıkmamış olsa dahi bu şahıslar defter ve belgelerin teslimini isteyebilirler. Teslim zorunluluğu defter ve belgelerin tamamını kapsar. İlgililer ve mahkeme defter ve kağıtların her yerini inceleyebilirler.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Genel Esaslar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Yukarıda tacir olmanın sonuçları kısmında da belirtildiği üzere tacirler ticari defter tutarlar (TTK md. 18, f. 1). Ticari defter tutmak ticari işletme, işletme alacaklıları ve üçüncü kişiler açısından önemlidir. Şöyle ki, ticari işletmenin iktisadi ve mali durumu, borç ve alacak durumları ve her iş yılı sonunda elde edilen neticeler ticari defterler sayesinde tespit edilir. İşletmenin sahibi veya ortaklar böylece işletmenin kar veya zarar edip etmediğini, finansal durumunu ve geleceğe yönelik plan ve kararlarını ona göre alırlar. </a:t>
            </a:r>
          </a:p>
          <a:p>
            <a:r>
              <a:rPr lang="tr-TR" sz="3200" kern="1200" dirty="0" smtClean="0">
                <a:solidFill>
                  <a:schemeClr val="tx1"/>
                </a:solidFill>
                <a:latin typeface="+mn-lt"/>
                <a:ea typeface="+mn-ea"/>
                <a:cs typeface="+mn-cs"/>
              </a:rPr>
              <a:t>Ticari defter işletme alacaklıları için de önemlidir. Zira vadeye bağlı işletme borçlarının ödenip ödenmeyeceğini işletme alacaklıları az çok defterler ve yılsonu hesap açıklamaları aracılığıyla tahmin edebileceklerdir. Yani işletme alacaklıları işletmenin bu mali kayıtları aracılığıyla alacaklarının zamanında ifa edilip edilemeyeceğini veya ifa edilemeyeceğinin belirginleşmeye başlamasıyla ne tür hukuki çarelere müracaat edilebileceğini planlayabileceklerdir.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Defterlerin Teslim ve İbrazı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Yukarıda belirtildiği gibi defter ve belgeleri saklamakla yükümlü olanların defter ve belgeleri teslim yükümlülüğü bunları saklama süresi olan on yıl (TTK md. 68, f. 1) ile sınırlıdır. Bu süre, genel zamanaşımı süresi ile uyumludur (TBK md. 146).</a:t>
            </a:r>
          </a:p>
          <a:p>
            <a:r>
              <a:rPr lang="tr-TR" sz="3200" kern="1200" dirty="0" smtClean="0">
                <a:solidFill>
                  <a:schemeClr val="tx1"/>
                </a:solidFill>
                <a:latin typeface="+mn-lt"/>
                <a:ea typeface="+mn-ea"/>
                <a:cs typeface="+mn-cs"/>
              </a:rPr>
              <a:t>Defterlerin ibrazı bir tacir ile bir şahıs arasında ortaya çıkan ihtilafın mahkemeye taşınması sadece ihtilafla ilgili kısımların delil kabul edilmesi amacıyla defterlerin mahkeme emrine verilmesidir. Ticari uyuşmazlıklarda mahkeme, yabancı gerçek veya tüzel kişi bile olsalar, tarafların ticari defterlerinin ibrazına, resen veya taraflardan birinin istemi üzerine karar verebilir (TTK md. 83, f. 1).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Defterlerin Teslim ve İbrazı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İbrazda defter ve belgelerin ilgili kısımlarının suretleri üzerinde ya doğrudan doğruya mahkeme ya da mahkeme tarafından atanan bilirkişiler inceleme yapabilir. Defter ve belgelerin ibrazı, tarafların isteği üzerine mahkemenin karar vermesiyle olabileceği gibi, bu olmadan da mahkeme kendiliğinden defterlerin ibrazını emredebilir. İbraz yükümlülüğü taraflara ait defter ve belgeleri kapsar, kural olarak üçüncü şahıslara ait defter ve belgeler söz konusu ibraz yükümlülüğü kapsamına girmez. Defter ve belgelerin ibrazı, defter ve belgelerin saklanma süresi yani on yıl içinde istenebilir.</a:t>
            </a:r>
          </a:p>
          <a:p>
            <a:r>
              <a:rPr lang="tr-TR" sz="3200" kern="1200" dirty="0" smtClean="0">
                <a:solidFill>
                  <a:schemeClr val="tx1"/>
                </a:solidFill>
                <a:latin typeface="+mn-lt"/>
                <a:ea typeface="+mn-ea"/>
                <a:cs typeface="+mn-cs"/>
              </a:rPr>
              <a:t>Bir hukuki uyuşmazlıkta ticari defterler ibraz edilmişse, defterlerin uyuşmazlıkla ilgili kısımları tarafların katılımı ile incelenir. Gerekli görülürse, defterlerin ilgili yapraklarından suret alınır. Defterlerin geri kalan içerikleri, onların Türkiye Muhasebe Standartlarına uygunluklarının denetimi için gerekliyse mahkemeye açıklanır (TTK md. 84).</a:t>
            </a:r>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Defterlerin İspat Gücü</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Ticari defterlerin ispat gücü, tacirler arasında çıkan uyuşmazlıklarda bu defterlerin sahibi lehine veya aleyhine delil olarak hükme temel alınmasıdır. Yeni kanun eskisinden farkı olarak defterlerin ispat kuvvetine ilişkin düzenleme içermemektedir. Ancak 6100 sayılı </a:t>
            </a:r>
            <a:r>
              <a:rPr lang="tr-TR" sz="3200" kern="1200" dirty="0" err="1" smtClean="0">
                <a:solidFill>
                  <a:schemeClr val="tx1"/>
                </a:solidFill>
                <a:latin typeface="+mn-lt"/>
                <a:ea typeface="+mn-ea"/>
                <a:cs typeface="+mn-cs"/>
              </a:rPr>
              <a:t>HMK’nın</a:t>
            </a:r>
            <a:r>
              <a:rPr lang="tr-TR" sz="3200" kern="1200" dirty="0" smtClean="0">
                <a:solidFill>
                  <a:schemeClr val="tx1"/>
                </a:solidFill>
                <a:latin typeface="+mn-lt"/>
                <a:ea typeface="+mn-ea"/>
                <a:cs typeface="+mn-cs"/>
              </a:rPr>
              <a:t> 20 maddesi, eski düzenlemeye paralel bir biçimde ticari defterlerin ispat kuvvetini düzenleme altına almış bulunmaktadır. </a:t>
            </a:r>
          </a:p>
          <a:p>
            <a:r>
              <a:rPr lang="tr-TR" sz="3200" kern="1200" dirty="0" smtClean="0">
                <a:solidFill>
                  <a:schemeClr val="tx1"/>
                </a:solidFill>
                <a:latin typeface="+mn-lt"/>
                <a:ea typeface="+mn-ea"/>
                <a:cs typeface="+mn-cs"/>
              </a:rPr>
              <a:t>HMK md. 222, f. 1 uyarınca tacirler arasında çıkan ticari uyuşmazlıklarda bir işlemin ispatı için ticari defterlere dayanılmışsa mahkeme defteri delil olarak kabul ederek karar vermek zorundadır. Bu şekilde olan ticari defterler sahibinin lehine veya aleyhine delil olabilir (HMK md. 222, f. 2 ve 5).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Defterlerin İspat Gücü</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Defterlerin delil olması özellikle senetle ispat zorunluluğu karşısında, tacire tanının bir olanaktır. Eski kanunda yer alan ve yeni düzenlemede de HMK md. 200’de korunan senetle ispat zorunluluğu, bir hakkın doğumu, düşürülmesi, devri, değiştirilmesi, yenilenmesi, ertelenmesi, ikrarı ve itfası amacıyla yapılan hukuki işlemlerin, yapıldıkları zamanki miktar veya değerleri iki bin beş yüz Türk Lirasını (2.500 TL) geçtiği takdirde senetle ispat olunması gerektiğini ortaya koymaktadır. Bu hükümle konulan miktar kanunun yürürlüğe girdiği 01.10.2011 tarihinden itibaren geçerlidir (Ocak 2013 itibariyle geçerli) . Bundan önce eski kanun HUMK md. 288 gereği 590 TL miktarında bir sınır bulunmaktaydı.</a:t>
            </a:r>
          </a:p>
          <a:p>
            <a:r>
              <a:rPr lang="tr-TR" sz="3200" kern="1200" dirty="0" smtClean="0">
                <a:solidFill>
                  <a:schemeClr val="tx1"/>
                </a:solidFill>
                <a:latin typeface="+mn-lt"/>
                <a:ea typeface="+mn-ea"/>
                <a:cs typeface="+mn-cs"/>
              </a:rPr>
              <a:t>Tacir kendi defterlerine dayanarak ispat faaliyetini gerçekleştirdiğinde, belirtilen zorunluluktan kurtulmuş olmaktadır</a:t>
            </a: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Defterlerin Sahibi Lehine Delil Olması</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Bir kimsenin, iddiasını yine kendisi tarafından düzenlenen bir belge veya tutulan bir defter ile kanıtlaması, ispat hukukunda muteber bir durum değildir. Ancak, ticari defterlerin tabi olduğu onay ve beyan esası ve muhasebe düzeni göz önüne alınmak suretiyle bunların belirli koşullar altında sahibi lehine delil olabileceği kanunda öngörülmüştür. Eski düzenleme ile farklı olarak tamamlayıcı yemine yer verilmemiştir.</a:t>
            </a:r>
          </a:p>
          <a:p>
            <a:r>
              <a:rPr lang="tr-TR" sz="3200" kern="1200" dirty="0" smtClean="0">
                <a:solidFill>
                  <a:schemeClr val="tx1"/>
                </a:solidFill>
                <a:latin typeface="+mn-lt"/>
                <a:ea typeface="+mn-ea"/>
                <a:cs typeface="+mn-cs"/>
              </a:rPr>
              <a:t>HMK md 222, f. 2 ve 3 gereğince defterlerin sahibi lehine delil olarak kullanılabilmesi için; </a:t>
            </a:r>
          </a:p>
          <a:p>
            <a:r>
              <a:rPr lang="tr-TR" sz="3200" kern="1200" dirty="0" smtClean="0">
                <a:solidFill>
                  <a:schemeClr val="tx1"/>
                </a:solidFill>
                <a:latin typeface="+mn-lt"/>
                <a:ea typeface="+mn-ea"/>
                <a:cs typeface="+mn-cs"/>
              </a:rPr>
              <a:t>a.	Defterlerin delil olarak kullanılacağı uyuşmazlık ticari işletmeyle ilgili işlerden çıkmış olmalıdır</a:t>
            </a:r>
          </a:p>
          <a:p>
            <a:r>
              <a:rPr lang="tr-TR" sz="3200" kern="1200" dirty="0" smtClean="0">
                <a:solidFill>
                  <a:schemeClr val="tx1"/>
                </a:solidFill>
                <a:latin typeface="+mn-lt"/>
                <a:ea typeface="+mn-ea"/>
                <a:cs typeface="+mn-cs"/>
              </a:rPr>
              <a:t>b.	Uyuşmazlık tacirler arasında çıkmış olmalıdır</a:t>
            </a:r>
          </a:p>
          <a:p>
            <a:r>
              <a:rPr lang="tr-TR" sz="3200" kern="1200" dirty="0" smtClean="0">
                <a:solidFill>
                  <a:schemeClr val="tx1"/>
                </a:solidFill>
                <a:latin typeface="+mn-lt"/>
                <a:ea typeface="+mn-ea"/>
                <a:cs typeface="+mn-cs"/>
              </a:rPr>
              <a:t>c.	Ticari defterlerin usulüne uygun şekilde tutulmuş olması gerekir. Bu kapsamda, </a:t>
            </a:r>
          </a:p>
          <a:p>
            <a:r>
              <a:rPr lang="tr-TR" sz="3200" kern="1200" dirty="0" smtClean="0">
                <a:solidFill>
                  <a:schemeClr val="tx1"/>
                </a:solidFill>
                <a:latin typeface="+mn-lt"/>
                <a:ea typeface="+mn-ea"/>
                <a:cs typeface="+mn-cs"/>
              </a:rPr>
              <a:t>1.	Ticari defterlerin sahibi lehine delil olarak kullanılabilmesi için tacirin belirli zorunlu ve belirsiz zorunlu defterlerin hepsini tutmuş olması icap eder</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Defterlerin Sahibi Lehine Delil Olması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2.	Onaya tabi defterlerin açılış ve kapanış onayları hiç yapılmamış veya zamanında yapılmamışsa bunlar sahibi lehine delil olarak kullanılamazlar</a:t>
            </a:r>
          </a:p>
          <a:p>
            <a:r>
              <a:rPr lang="tr-TR" sz="3200" kern="1200" dirty="0" smtClean="0">
                <a:solidFill>
                  <a:schemeClr val="tx1"/>
                </a:solidFill>
                <a:latin typeface="+mn-lt"/>
                <a:ea typeface="+mn-ea"/>
                <a:cs typeface="+mn-cs"/>
              </a:rPr>
              <a:t>3.	Defterlerin kayıt ve muhasebe düzeni bakımından usulüne uygun şekilde tutulması gerekir. Karışık ve anlaşılmaz kayıtlar içeren, usulsüz silinti, kazıntı, düzeltmeler ihtiva eden defterler sahibi lehine delil olarak kullanılamazlar.</a:t>
            </a:r>
          </a:p>
          <a:p>
            <a:r>
              <a:rPr lang="tr-TR" sz="3200" kern="1200" dirty="0" smtClean="0">
                <a:solidFill>
                  <a:schemeClr val="tx1"/>
                </a:solidFill>
                <a:latin typeface="+mn-lt"/>
                <a:ea typeface="+mn-ea"/>
                <a:cs typeface="+mn-cs"/>
              </a:rPr>
              <a:t>d.	Defterlerdeki kayıtlar birbirini doğrulamalıdır. Bir tacirin tuttuğu bütün defterlerin birbirini doğrulaması şarttır, aksi halde defterler sahibi lehine delil olmaktan çıkar. Defterlerdeki kayıtların birbirini doğrulaması, sadece defterlerini ibraz eden taraf (davacı) bakımından değil, eğer ibraz etmişse karşı tarafın (davalı) defterlerindeki kayıtlar bakımından da gereklidir.</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Defterlerin Sahibi Lehine Delil Olması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e.	Defterlerle kanıtlanmak istenen iddia karşı tarafça (davalı tarafından) aksi ispatlanmamış olmalıdır:</a:t>
            </a:r>
          </a:p>
          <a:p>
            <a:r>
              <a:rPr lang="tr-TR" sz="3200" kern="1200" dirty="0" smtClean="0">
                <a:solidFill>
                  <a:schemeClr val="tx1"/>
                </a:solidFill>
                <a:latin typeface="+mn-lt"/>
                <a:ea typeface="+mn-ea"/>
                <a:cs typeface="+mn-cs"/>
              </a:rPr>
              <a:t>1.	Karşı tarafça (davalı) ibraz edilen defter kayıtları, davacı tacirin iddiasını destekler nitelikte ise, davacı taraf iddiasını ispatlamış sayılır. Karşı tarafça (davalı tarafından) ibraz edilen defter kayıtları bu konuda hiçbir kayıt taşımıyor ya da var olan kayıtlar davacı tacirin iddiasını destekler nitelikte değilse, iddia defterlerle ispat olunamamış demektir.</a:t>
            </a:r>
          </a:p>
          <a:p>
            <a:r>
              <a:rPr lang="tr-TR" sz="3200" kern="1200" dirty="0" smtClean="0">
                <a:solidFill>
                  <a:schemeClr val="tx1"/>
                </a:solidFill>
                <a:latin typeface="+mn-lt"/>
                <a:ea typeface="+mn-ea"/>
                <a:cs typeface="+mn-cs"/>
              </a:rPr>
              <a:t>2.	Karşı taraf (davalı) defterlerini ibraz etmez veya hiç ya da usulünce defter tutmamış olursa, kanuna uygun tutulmuş ve birbirini destekler nitelikte kayda sahip defterleri ile iddiasını ispat etmek isteyen davacı tacirin defterleri kendi lehine delil sayılır. Bu durumda dahi, defterlerini ibraz edemeyen karşı taraf (davalı), davacının defterlerinde yer alan kayıtları senet, yemin, ikrar gibi başkaca kesin delille ispat edebilir.</a:t>
            </a:r>
            <a:endParaRPr lang="tr-T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Defterlerin Sahibi Aleyhine Delil Olması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Bir uyuşmazlıkta ispat yükü kendisine düşen taraf, iddiasını ispatlamak için kendi defterleri gibi karşı tarafın defterlerine dayanması da mümkündür (HMK md. 222, f. 5).</a:t>
            </a:r>
          </a:p>
          <a:p>
            <a:r>
              <a:rPr lang="tr-TR" sz="3200" kern="1200" dirty="0" smtClean="0">
                <a:solidFill>
                  <a:schemeClr val="tx1"/>
                </a:solidFill>
                <a:latin typeface="+mn-lt"/>
                <a:ea typeface="+mn-ea"/>
                <a:cs typeface="+mn-cs"/>
              </a:rPr>
              <a:t>Uyuşmazlıkta taraflardan birisi karşı tarafın ticari defterlerinin içeriğini kabul edeceğini yani davadaki iddiasını onlarla ispat etmek istediğini beyan ederse, mahkeme karşı tarafa defterlerini ibraz etmesi için bir süre verir. Burada kendisine süre verilen karşı taraf (tacir) iki şekilde davranacaktır. Ya defterlerini ibraz edecek ya da etmeyecektir.</a:t>
            </a:r>
          </a:p>
          <a:p>
            <a:r>
              <a:rPr lang="tr-TR" sz="3200" kern="1200" dirty="0" smtClean="0">
                <a:solidFill>
                  <a:schemeClr val="tx1"/>
                </a:solidFill>
                <a:latin typeface="+mn-lt"/>
                <a:ea typeface="+mn-ea"/>
                <a:cs typeface="+mn-cs"/>
              </a:rPr>
              <a:t>Karşı taraf (tacir) defterlerini ibrazdan kaçınırsa, mahkeme defterlerin ibrazını istemiş olan taraf lehine karara verir (HMK md. 222, f. 5).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Ticari Defterlerin Sahibi Aleyhine Delil Olması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Karşı taraf (tacir) defterlerini ibraz ederse değişik olasılıklar çıkabilecektir.</a:t>
            </a:r>
          </a:p>
          <a:p>
            <a:r>
              <a:rPr lang="tr-TR" sz="3200" kern="1200" dirty="0" smtClean="0">
                <a:solidFill>
                  <a:schemeClr val="tx1"/>
                </a:solidFill>
                <a:latin typeface="+mn-lt"/>
                <a:ea typeface="+mn-ea"/>
                <a:cs typeface="+mn-cs"/>
              </a:rPr>
              <a:t>Ya, ibraz edilen defterlerde ileri sürülen iddia hakkında hiçbir kayıt yoktur. Bu durumda iddiacı iddiasını kanıtlayamamış sayılır.</a:t>
            </a:r>
          </a:p>
          <a:p>
            <a:r>
              <a:rPr lang="tr-TR" sz="3200" kern="1200" dirty="0" smtClean="0">
                <a:solidFill>
                  <a:schemeClr val="tx1"/>
                </a:solidFill>
                <a:latin typeface="+mn-lt"/>
                <a:ea typeface="+mn-ea"/>
                <a:cs typeface="+mn-cs"/>
              </a:rPr>
              <a:t>Ya da, karşı taraf (tacir) tarafından ibraz edilen defterlerde kendisi aleyhine kayıtlar varsa (örneğin iddiacı tarafa borçlu olduğu yazılıysa) bu bilgi ve kayıtlar karşı taraf (tacir) aleyhine delil sayılır. Bununla birlikte, karşı taraf (tacir) defterlerdeki aleyhe kayıtların aksini senet, yemin, ikrar gibi başkaca kesin delille ispat etme hakkına sahiptir.</a:t>
            </a:r>
          </a:p>
          <a:p>
            <a:r>
              <a:rPr lang="tr-TR" sz="3200" kern="1200" dirty="0" smtClean="0">
                <a:solidFill>
                  <a:schemeClr val="tx1"/>
                </a:solidFill>
                <a:latin typeface="+mn-lt"/>
                <a:ea typeface="+mn-ea"/>
                <a:cs typeface="+mn-cs"/>
              </a:rPr>
              <a:t>Defterlerdeki kayıtların sahibi aleyhine delil olması için ticari nitelik taşıması zorunlu olmadığı gibi, uyuşmazlığın her iki tarafının mutlaka tacir olması şart değildir. Birisinin (davalının) tacir olması yeterlidir.</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Genel Esaslar</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Ticari defterler üçüncü şahıslar için de önemlidir. Şöyle ki işletmeyle iş yapıp yapmamaya veya işletmeye sermaye koyarak ortak olup olmamaya ticari defter kayıtlarıyla karar verirler. Bundan başka üçüncü şahıs olarak devlet de ticari defterlerle ilgilenir ve onun için önemlidir. Çünkü tacirlerin vergiye tabi kazancı ve ödemeleri gereken vergi miktarı hesaplanırken ticari defterler esas alınır. Ve nihayet ticari defter tutmanın başka bakımlardan da önemi vardır. Şöyle ki ticari defterler ticari davalarda delil olarak kullanılır. Ticari defter hiç veya gereği gibi tutulmazsa iflas hukuku açısından iflas hileli ya da taksiratlı iflas sayılarak tacirin cezai sorumluluğu cihetine gidilebilecektir (İİK md. 310, md. 311). Şu halde tacirin ticari defter tutmasının ilgilendirdiği birçok yön vardır.</a:t>
            </a:r>
          </a:p>
          <a:p>
            <a:r>
              <a:rPr lang="tr-TR" sz="3200" kern="1200" dirty="0" smtClean="0">
                <a:solidFill>
                  <a:schemeClr val="tx1"/>
                </a:solidFill>
                <a:latin typeface="+mn-lt"/>
                <a:ea typeface="+mn-ea"/>
                <a:cs typeface="+mn-cs"/>
              </a:rPr>
              <a:t>Ticari defter tutmayla ilgili hükümler TTK md. 64-88’de yer almaktadır. Söz konusu hükümlerde ticari defterlerin nasıl tutulacağı değil, defter tutma yükümlülüğü, tutulacak defterlerin isimleri ve çeşitleri, asgari içerikleri ve defterlerin fonksiyonları düzenlenmiştir. Defter tutmanın şekli yani defter, belge ve muhasebe düzeniyle ilgili konular ise başka kanun, yönetmelik veya tebliğlerde yer almaktadır. Ticari defterler konusunda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Defter Tutma Yükümlülüğü</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Kanunda defterler üçüncü kişi uzmanlara, makul bir süre içinde yapacakları incelemede işletmenin faaliyetleri ve finansal durumu hakkında fikir verebilecek şekilde tutulur. İşletme faaliyetlerinin oluşumu ve gelişmesi defterlerden izlenebilmelidir (TTK md. 64, f. 1). Tacir defterlerin tutulması sırasında, özellikle kayıtlara dayanak oluşturan belgeler olmak üzere, işletmesiyle ilgili olarak gönderilmiş bulunan her türlü belgenin, fotokopi, karbonlu kopya, </a:t>
            </a:r>
            <a:r>
              <a:rPr lang="tr-TR" sz="3200" kern="1200" dirty="0" err="1" smtClean="0">
                <a:solidFill>
                  <a:schemeClr val="tx1"/>
                </a:solidFill>
                <a:latin typeface="+mn-lt"/>
                <a:ea typeface="+mn-ea"/>
                <a:cs typeface="+mn-cs"/>
              </a:rPr>
              <a:t>mikrofiş</a:t>
            </a:r>
            <a:r>
              <a:rPr lang="tr-TR" sz="3200" kern="1200" dirty="0" smtClean="0">
                <a:solidFill>
                  <a:schemeClr val="tx1"/>
                </a:solidFill>
                <a:latin typeface="+mn-lt"/>
                <a:ea typeface="+mn-ea"/>
                <a:cs typeface="+mn-cs"/>
              </a:rPr>
              <a:t>, bilgisayar kaydı veya benzer şekildeki bir kopyasını, yazılı, görsel veya elektronik ortamda saklamakla yükümlüdür (TTK md. 64, f. 2). </a:t>
            </a:r>
          </a:p>
          <a:p>
            <a:r>
              <a:rPr lang="tr-TR" sz="3200" kern="1200" dirty="0" smtClean="0">
                <a:solidFill>
                  <a:schemeClr val="tx1"/>
                </a:solidFill>
                <a:latin typeface="+mn-lt"/>
                <a:ea typeface="+mn-ea"/>
                <a:cs typeface="+mn-cs"/>
              </a:rPr>
              <a:t>Eski düzenlemeye göre tacirler bir taraftan kanunda ismen sayılmak suretiyle tutulması zorunlu kılınan defterleri (belirli zorunlu defterler) hem de ticari işletmenin nitelik ve öneminin gerektirdiği bütün defterleri (belirsiz zorunlu defterler) tutmak zorundaydılar (TTK</a:t>
            </a:r>
            <a:r>
              <a:rPr lang="tr-TR" sz="3200" kern="1200" baseline="30000" dirty="0" smtClean="0">
                <a:solidFill>
                  <a:schemeClr val="tx1"/>
                </a:solidFill>
                <a:latin typeface="+mn-lt"/>
                <a:ea typeface="+mn-ea"/>
                <a:cs typeface="+mn-cs"/>
              </a:rPr>
              <a:t>(1957)</a:t>
            </a:r>
            <a:r>
              <a:rPr lang="tr-TR" sz="3200" kern="1200" dirty="0" smtClean="0">
                <a:solidFill>
                  <a:schemeClr val="tx1"/>
                </a:solidFill>
                <a:latin typeface="+mn-lt"/>
                <a:ea typeface="+mn-ea"/>
                <a:cs typeface="+mn-cs"/>
              </a:rPr>
              <a:t> md. 66, f. 1). Ayrıca belirli ve belirsiz zorunlu defterler dışında isteğe bağlı (ihtiyari) defterlerin de tutulabileceği kanunda yer almaktaydı. Yeni düzenlemede muhasebeye ilişkin üç defter ile tüzel kişi tacirlere ilişkin üç defter Kanunda sayılmıştır.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Defter Tutma Yükümlülüğü</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dirty="0" smtClean="0">
                <a:solidFill>
                  <a:schemeClr val="tx1"/>
                </a:solidFill>
                <a:latin typeface="+mn-lt"/>
                <a:ea typeface="+mn-ea"/>
                <a:cs typeface="+mn-cs"/>
              </a:rPr>
              <a:t>Muhasebeye ilişkin defterler; defteri kebir, yevmiye ve envanter defteri şeklinde sayılmaktadır. Bunun yanında pay defteri, yönetim kurulu karar defteri ve genel kurul toplantı ve müzakere defteri, Kanun gereği ticari defter olarak nitelendirilir (TTK md. 64, f. 4). Diğer zorunlu defterlerin Vergi Usul Kanunu’nda tutulması gereken defterler olarak değerlendirilmesi mümkündür.</a:t>
            </a:r>
          </a:p>
          <a:p>
            <a:r>
              <a:rPr lang="tr-TR" sz="3200" kern="1200" dirty="0" smtClean="0">
                <a:solidFill>
                  <a:schemeClr val="tx1"/>
                </a:solidFill>
                <a:latin typeface="+mn-lt"/>
                <a:ea typeface="+mn-ea"/>
                <a:cs typeface="+mn-cs"/>
              </a:rPr>
              <a:t>Kanunda muhasebe ile ilgili olsun olmasın tüm defterler için açılış onayı zorunlu kılınmıştır. Kanuna göre fiziki ortamda tutulan tüm defterlerin açılış onayları, kuruluş sırasında ve kullanılmaya başlamadan önce noter tarafından yapılır. Bu defterlerin izleyen faaliyet dönemlerindeki açılış onayları da, defterin kullanılacağı faaliyet döneminin ilk ayından önceki ayın sonuna kadar (yani Aralık ayı içinde) notere yaptırılır. Ancak pay defteri ile genel kurul müzakere ve karar defteri yeterli yapraklar bulunmak kaydıyla izleyen faaliyet dönemlerinde de açılış onayı yaptırılmaksızın kullanılmaya devam edilebilir. Ticaret şirketlerinin ticaret siciline tescili sırasında defterlerin açılışı ticaret sicil müdürlükleri tarafından da onaylanabilir. Açılış onayının noter tarafından yapıldığı hallerde noter, ticaret sicili tasdiknamesini aramak zorundadır.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Defter Tutma Yükümlülüğü</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Bazı defterler kapanış onayına tabi tutulmuştur. Yevmiye defterleri ile yönetim kurulu karar defterinin kapanış onayı, izleyen faaliyet döneminin üçüncü ayının sonuna kadar notere yaptırılır. </a:t>
            </a:r>
          </a:p>
          <a:p>
            <a:r>
              <a:rPr lang="tr-TR" sz="3200" kern="1200" dirty="0" smtClean="0">
                <a:solidFill>
                  <a:schemeClr val="tx1"/>
                </a:solidFill>
                <a:latin typeface="+mn-lt"/>
                <a:ea typeface="+mn-ea"/>
                <a:cs typeface="+mn-cs"/>
              </a:rPr>
              <a:t>Ticari defterlerin elektronik ortamda tutulması halinde bu defterlerin açılışlarında ve yevmiye defteri ile yönetim kurulu karar defterinin kapanışında noter onayı aranmaz. Fiziki ortamda veya elektronik ortamda tutulan ticari defterlerin nasıl tutulacağı defterlere kayıt zamanı, onay yenileme ile açılış ve kapanış onaylarının şemli ve esasları Gümrük ve Ticaret Bakanlığı ve Maliye Bakanlığınca müştereken çıkartılan tebliğle (R 19.12.2012, S. 28502) belirlenmiştir.</a:t>
            </a:r>
          </a:p>
          <a:p>
            <a:r>
              <a:rPr lang="tr-TR" sz="3200" kern="1200" dirty="0" smtClean="0">
                <a:solidFill>
                  <a:schemeClr val="tx1"/>
                </a:solidFill>
                <a:latin typeface="+mn-lt"/>
                <a:ea typeface="+mn-ea"/>
                <a:cs typeface="+mn-cs"/>
              </a:rPr>
              <a:t>Eski düzenlemede bir tacirin defter tutma yükümlülüğünü yerine getirmeye yetkili kıldığı kimsenin (örneğin muhasebe servisinin) bu defterlere geçirdiği kayıtların, o tacirin kendisi tarafından tutulmuş kayıtlar hükmünde olduğu ifade edilmekteydi. (eski TTK md. 67, f. 1). Bu hüküm kanuna alınmamıştır. Ayrıca kanunda defter tutulmamasına ilişkin cezai hükümler, doğrudan defterlere ilişkin düzenleme içinde değil, anonim şirketlere ilişkin cezai hükümler içinde yer almaktadır (TTK md. 562).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Defter Tutma Yükümlülüğü</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Ticari defterlerin ve gerekli diğer kayıtlar Türkçe tutulacağı, kısaltmalar, rakamlar, harfler ve semboller kullanıldığı takdirde bunların anlamları açıkça belirtilmesi gerektiği (TTK md. 65, f. 1); Defterlere yazımlar ve diğer gerekli kayıtlar, eksiksiz, doğru, zamanında ve düzenli olarak yapılacağı (TTK md. 65, f.2); bir yazım veya kayıt, önceki içeriği belirlenemeyecek şekilde çizilemeyeceği ve değiştirilemeyeceği ve özellikle kayıt sırasında mı yoksa daha sonra mı yapıldığı anlaşılmayan değiştirmeler yasak olduğu (TTK md. 65, f. 3) kanunda öngörülmüştür.</a:t>
            </a:r>
          </a:p>
          <a:p>
            <a:r>
              <a:rPr lang="tr-TR" sz="3200" kern="1200" dirty="0" smtClean="0">
                <a:solidFill>
                  <a:schemeClr val="tx1"/>
                </a:solidFill>
                <a:latin typeface="+mn-lt"/>
                <a:ea typeface="+mn-ea"/>
                <a:cs typeface="+mn-cs"/>
              </a:rPr>
              <a:t>Bunlar dışında ticari defterlerin tutulma şekline ilişkin tebliğ md. 21’de düzenlemesi bulunmaktadır. Defterlerde kayıtlar arasında boşluk bırakılamaz ve satır atlanamaz. Ayrıca ciltli defterlerde, defter sayfaları ciltten koparılamaz. Tasdikli müteharrik yapraklarda bu yaprakların sırası bozulamaz ve bunlar yırtılamaz. Süre konusunda getirilen iki ayrı düzenlemeye göre kayıt edilecek işlemlerin, işin hacmine ve gereğine uygun olarak muhasebenin intizam ve vuzuhunu bozmayacak bir zaman zarfında kaydedilmesi şarttır.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Defter Tutma Yükümlülüğü</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Kayıtlar on günden fazla geciktirilemez. Diğer taraftan kayıtlarını devamlı olarak muhasebe fişleri, </a:t>
            </a:r>
            <a:r>
              <a:rPr lang="tr-TR" sz="3200" kern="1200" dirty="0" err="1" smtClean="0">
                <a:solidFill>
                  <a:schemeClr val="tx1"/>
                </a:solidFill>
                <a:latin typeface="+mn-lt"/>
                <a:ea typeface="+mn-ea"/>
                <a:cs typeface="+mn-cs"/>
              </a:rPr>
              <a:t>primanota</a:t>
            </a:r>
            <a:r>
              <a:rPr lang="tr-TR" sz="3200" kern="1200" dirty="0" smtClean="0">
                <a:solidFill>
                  <a:schemeClr val="tx1"/>
                </a:solidFill>
                <a:latin typeface="+mn-lt"/>
                <a:ea typeface="+mn-ea"/>
                <a:cs typeface="+mn-cs"/>
              </a:rPr>
              <a:t> ve bordro gibi yetkili amirlerin imza ve parafını taşıyan mazbut vesikalara dayanarak yürüten işletmelerde, işlemlerin bunlara kaydedilmesi, deftere işlenmesi hükmündedir. Ancak bu kayıtların dahi defterlere 45 günden daha geç kaydına izin verilmemiştir.</a:t>
            </a:r>
          </a:p>
          <a:p>
            <a:r>
              <a:rPr lang="tr-TR" sz="3200" kern="1200" dirty="0" smtClean="0">
                <a:solidFill>
                  <a:schemeClr val="tx1"/>
                </a:solidFill>
                <a:latin typeface="+mn-lt"/>
                <a:ea typeface="+mn-ea"/>
                <a:cs typeface="+mn-cs"/>
              </a:rPr>
              <a:t>Kayıtların düzeltilmesine ilişkin olarak da tebliğ md. 23’de şu esaslar öngörülmektedir. Yevmiye defteri maddelerinde yapılan yanlışlar ancak muhasebe kaidelerine göre düzeltilebilir. Bir yazım veya kayıt, önceki içeriği belirlenemeyecek şekilde çizilemez ve değiştirilemez. Kayıt sırasında mı yoksa daha sonra mı yapıldığı anlaşılmayan değiştirmeler yasaktır. Son olarak kayıtlardaki hatalara ilişkin çizimler; saklayıcı, örtücü ve karartıcı değil düzeltici ve gerçeği yansıtıcı olur. Eski kayıtlar karalanamaz, kapatılamaz, herhangi bir madde veya araçla silinemez, görülecek, okunacak, ne olduğu bilinecek tarzda temiz bir biçimde çizilir.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Defter Tutma Yükümlülüğü</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Uygulamada defter tutma usulü ve kayıt düzeni bakımından daha ziyade VUK ve diğer vergi mevzuatı hükümleri belirleyici olmaktadır. Ayrıca yeni dönemde yürürlüğe girecek Türkiye Muhasebe Standartları, defter tutmaya ilişkin birçok hüküm içermektedir. Bu standartlar aynı zamanda Uluslar arası Finansal Raporlama Standartları (IFRS) ile bağlantı içerisindedir.</a:t>
            </a:r>
          </a:p>
          <a:p>
            <a:r>
              <a:rPr lang="tr-TR" sz="3200" kern="1200" dirty="0" smtClean="0">
                <a:solidFill>
                  <a:schemeClr val="tx1"/>
                </a:solidFill>
                <a:latin typeface="+mn-lt"/>
                <a:ea typeface="+mn-ea"/>
                <a:cs typeface="+mn-cs"/>
              </a:rPr>
              <a:t>TTK md. 75’e göre, ilgililerin işletmenin iktisadi ve mali durumu hakkında mümkün olduğu kadar doğru bir fikir edinebilmeleri için, envanter ve bilançoların ticari esaslar gereğince, eksiksiz, açık ve kolay anlaşılır bir şekilde düzenlenmesi gerekir. Bu esaslar söz konusu mali tabloların (kar zarar hesabı, envanter ve bilanço) dayanağı olan ticari defterlerin tutulması bakımından da geçerli olacaktır. Ticari defterler Türkçe (TTK md. 65, f. 1) ve Türk Lirası (TTK md. 75, f. 1) olarak tutulmalıdır.</a:t>
            </a:r>
          </a:p>
          <a:p>
            <a:r>
              <a:rPr lang="tr-TR" sz="3200" kern="1200" dirty="0" smtClean="0">
                <a:solidFill>
                  <a:schemeClr val="tx1"/>
                </a:solidFill>
                <a:latin typeface="+mn-lt"/>
                <a:ea typeface="+mn-ea"/>
                <a:cs typeface="+mn-cs"/>
              </a:rPr>
              <a:t>Kanunda özellikle envanter ve buna bağlı olarak dönem sonu bilançoların hazırlanmasına ilişkin detaylı hükümlerin yer aldığı görülmektedir. </a:t>
            </a:r>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TotalTime>
  <Words>3288</Words>
  <Application>Microsoft Office PowerPoint</Application>
  <PresentationFormat>Ekran Gösterisi (4:3)</PresentationFormat>
  <Paragraphs>96</Paragraphs>
  <Slides>28</Slides>
  <Notes>0</Notes>
  <HiddenSlides>0</HiddenSlides>
  <MMClips>0</MMClips>
  <ScaleCrop>false</ScaleCrop>
  <HeadingPairs>
    <vt:vector size="4" baseType="variant">
      <vt:variant>
        <vt:lpstr>Tema</vt:lpstr>
      </vt:variant>
      <vt:variant>
        <vt:i4>1</vt:i4>
      </vt:variant>
      <vt:variant>
        <vt:lpstr>Slayt Başlıkları</vt:lpstr>
      </vt:variant>
      <vt:variant>
        <vt:i4>28</vt:i4>
      </vt:variant>
    </vt:vector>
  </HeadingPairs>
  <TitlesOfParts>
    <vt:vector size="29" baseType="lpstr">
      <vt:lpstr>Ofis Teması</vt:lpstr>
      <vt:lpstr>TİCARET HUKUKU BİLGİSİ  </vt:lpstr>
      <vt:lpstr>Genel Esaslar</vt:lpstr>
      <vt:lpstr>Genel Esaslar</vt:lpstr>
      <vt:lpstr> Defter Tutma Yükümlülüğü</vt:lpstr>
      <vt:lpstr> Defter Tutma Yükümlülüğü</vt:lpstr>
      <vt:lpstr> Defter Tutma Yükümlülüğü</vt:lpstr>
      <vt:lpstr> Defter Tutma Yükümlülüğü</vt:lpstr>
      <vt:lpstr> Defter Tutma Yükümlülüğü</vt:lpstr>
      <vt:lpstr> Defter Tutma Yükümlülüğü</vt:lpstr>
      <vt:lpstr> Defter Tutma Yükümlülüğüne Tabi Olanlar </vt:lpstr>
      <vt:lpstr> Defter Tutma Yükümlülüğüne Tabi Olanlar </vt:lpstr>
      <vt:lpstr> Ticari Defterlerin Türleri </vt:lpstr>
      <vt:lpstr> İsmen Sayılan Zorunlu Defterler</vt:lpstr>
      <vt:lpstr> İsmen Sayılmayan Zorunlu Defterler</vt:lpstr>
      <vt:lpstr> İsteğe Bağlı Ticari Defterler </vt:lpstr>
      <vt:lpstr> Ticari Defter ve Belgelerin Saklanması</vt:lpstr>
      <vt:lpstr> Ticari Defter ve Belgelerin Saklanması</vt:lpstr>
      <vt:lpstr>Ticari Defterlerin Teslim ve İbrazı </vt:lpstr>
      <vt:lpstr>Ticari Defterlerin Teslim ve İbrazı </vt:lpstr>
      <vt:lpstr>Ticari Defterlerin Teslim ve İbrazı </vt:lpstr>
      <vt:lpstr>Ticari Defterlerin Teslim ve İbrazı </vt:lpstr>
      <vt:lpstr>Ticari Defterlerin İspat Gücü</vt:lpstr>
      <vt:lpstr>Ticari Defterlerin İspat Gücü</vt:lpstr>
      <vt:lpstr> Ticari Defterlerin Sahibi Lehine Delil Olması</vt:lpstr>
      <vt:lpstr> Ticari Defterlerin Sahibi Lehine Delil Olması</vt:lpstr>
      <vt:lpstr> Ticari Defterlerin Sahibi Lehine Delil Olması</vt:lpstr>
      <vt:lpstr>Ticari Defterlerin Sahibi Aleyhine Delil Olması </vt:lpstr>
      <vt:lpstr>Ticari Defterlerin Sahibi Aleyhine Delil Olması </vt:lpstr>
    </vt:vector>
  </TitlesOfParts>
  <Company>ncy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6</cp:revision>
  <dcterms:created xsi:type="dcterms:W3CDTF">2013-02-12T08:05:45Z</dcterms:created>
  <dcterms:modified xsi:type="dcterms:W3CDTF">2013-02-19T09:10:50Z</dcterms:modified>
</cp:coreProperties>
</file>